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2" r:id="rId2"/>
    <p:sldId id="340" r:id="rId3"/>
    <p:sldId id="322" r:id="rId4"/>
    <p:sldId id="323" r:id="rId5"/>
    <p:sldId id="324" r:id="rId6"/>
    <p:sldId id="383" r:id="rId7"/>
    <p:sldId id="31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AF941-0C68-45E5-9245-0B8A66E87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4CD445-F12E-41FD-8DBE-3D378E816C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FCB273-9032-42F7-AFB5-639E8C829DE4}"/>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5" name="Footer Placeholder 4">
            <a:extLst>
              <a:ext uri="{FF2B5EF4-FFF2-40B4-BE49-F238E27FC236}">
                <a16:creationId xmlns:a16="http://schemas.microsoft.com/office/drawing/2014/main" id="{C519899A-E3E9-4AE4-80B6-C77A931F88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24F34D-9708-4A40-AF28-5D6001AB10D3}"/>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371082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D42E8-247C-4386-AA50-AE24F45A25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EBF6E1-5268-4EA1-8696-4DF9F59CF28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14C4A-7FA1-4B00-95FB-A6E6A2B498EC}"/>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5" name="Footer Placeholder 4">
            <a:extLst>
              <a:ext uri="{FF2B5EF4-FFF2-40B4-BE49-F238E27FC236}">
                <a16:creationId xmlns:a16="http://schemas.microsoft.com/office/drawing/2014/main" id="{F620918C-EF72-41FB-A438-22CEBA977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C0F5D8-D8AB-47D6-92E2-D58EF94DEAC3}"/>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197645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07CAA-184E-4256-B7B8-6ACBD09A69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00BE22-B49A-459A-9991-260CBCCBB1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1162C7-6EA0-4EED-ADFE-41A267B754C8}"/>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5" name="Footer Placeholder 4">
            <a:extLst>
              <a:ext uri="{FF2B5EF4-FFF2-40B4-BE49-F238E27FC236}">
                <a16:creationId xmlns:a16="http://schemas.microsoft.com/office/drawing/2014/main" id="{E67CA8C1-ACA2-4BB4-9FD7-CE318D5806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784370-3EF5-4426-AB0B-2DC12810DDAE}"/>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1819689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8AF3B-3312-4493-9682-E8F338F4A9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5F97F4-52C6-4D2E-A6C7-820EA36BC2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0BE966-D468-48FD-9735-CEC1BCDA8D1E}"/>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5" name="Footer Placeholder 4">
            <a:extLst>
              <a:ext uri="{FF2B5EF4-FFF2-40B4-BE49-F238E27FC236}">
                <a16:creationId xmlns:a16="http://schemas.microsoft.com/office/drawing/2014/main" id="{D5A5BC99-B58C-46AC-822B-3CF6F1281B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A2444C-A2E9-4761-A43B-7C77D0B7774D}"/>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400982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982A-653B-42D7-8B24-648E5C68AF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1F26BB-C354-4AE5-9509-64996D232B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6841BE-FDBA-4F51-9B5E-DC50AEDEC90C}"/>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5" name="Footer Placeholder 4">
            <a:extLst>
              <a:ext uri="{FF2B5EF4-FFF2-40B4-BE49-F238E27FC236}">
                <a16:creationId xmlns:a16="http://schemas.microsoft.com/office/drawing/2014/main" id="{B042B021-B0D5-46E0-A50B-DC50AE4116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121EF-4B4C-40A0-AB71-EF7F34DD3EBD}"/>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327324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66CBF-2B36-49A6-85FC-7585166764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91C0E9-1A19-430B-87F8-9851C2AA8C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418E9F-ACEE-468F-8507-78E7FA64A5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F74AC3-4F85-4338-8BF2-032B15532E2B}"/>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6" name="Footer Placeholder 5">
            <a:extLst>
              <a:ext uri="{FF2B5EF4-FFF2-40B4-BE49-F238E27FC236}">
                <a16:creationId xmlns:a16="http://schemas.microsoft.com/office/drawing/2014/main" id="{A375262A-5444-4470-8894-4D1645A81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CBFF92-ACBB-4957-843A-29733213CCD5}"/>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283929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1BE27-4173-4DF7-A2CA-0EE31789AA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7A580E-E6E2-4393-9309-B4B380E169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D084A04-A0B8-4E32-A057-613BCBA546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FD407E-2810-4752-B81A-20FDFCFC7B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66A26AB-1687-4AB5-83DD-3862FF24F7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F657E9-4F84-4D83-AA3A-6474DE61D691}"/>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8" name="Footer Placeholder 7">
            <a:extLst>
              <a:ext uri="{FF2B5EF4-FFF2-40B4-BE49-F238E27FC236}">
                <a16:creationId xmlns:a16="http://schemas.microsoft.com/office/drawing/2014/main" id="{7629D50E-B894-49AB-8392-CC00BA88A5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4C77C-FD84-41CF-827E-23BA319358F6}"/>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105273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CCC4-7E80-41B8-B6EE-553EAAFA6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F3082A-A585-4BAA-8980-B9870BE2A3CA}"/>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4" name="Footer Placeholder 3">
            <a:extLst>
              <a:ext uri="{FF2B5EF4-FFF2-40B4-BE49-F238E27FC236}">
                <a16:creationId xmlns:a16="http://schemas.microsoft.com/office/drawing/2014/main" id="{14D88B7E-F824-4F56-BE59-F414B2712A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942459-15AD-4A2E-BD74-7CFFE3780C93}"/>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3459061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9DBA6-7798-412E-AB46-0BD2978E019B}"/>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3" name="Footer Placeholder 2">
            <a:extLst>
              <a:ext uri="{FF2B5EF4-FFF2-40B4-BE49-F238E27FC236}">
                <a16:creationId xmlns:a16="http://schemas.microsoft.com/office/drawing/2014/main" id="{7179C60E-28E7-43E3-BFB1-98782CF9CD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66B520-130C-4A5C-8D0A-D8A2E9477C9F}"/>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146671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2FD9-B188-4ADF-8815-07A0971040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FBF354-D24E-4F7E-BCD6-5DA2802995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9C2C67-31D7-481A-9136-CC21E90E35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0B40B4-1E83-40EF-9A58-E12CD57B4783}"/>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6" name="Footer Placeholder 5">
            <a:extLst>
              <a:ext uri="{FF2B5EF4-FFF2-40B4-BE49-F238E27FC236}">
                <a16:creationId xmlns:a16="http://schemas.microsoft.com/office/drawing/2014/main" id="{D2D11388-1D46-47A2-A241-191D12E6D7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AEBA55-6DE1-49A4-871A-A9D6FF300744}"/>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3279437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0C47F-31BD-492A-A234-C4BD8EBAE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EB0B00-F8DD-4BF3-A0AA-A9C59C04A6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7D4371-B8FF-4D61-AD29-F11CC8162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027E27-E34C-49D7-8E0C-BF9FFF955C15}"/>
              </a:ext>
            </a:extLst>
          </p:cNvPr>
          <p:cNvSpPr>
            <a:spLocks noGrp="1"/>
          </p:cNvSpPr>
          <p:nvPr>
            <p:ph type="dt" sz="half" idx="10"/>
          </p:nvPr>
        </p:nvSpPr>
        <p:spPr/>
        <p:txBody>
          <a:bodyPr/>
          <a:lstStyle/>
          <a:p>
            <a:fld id="{075EE748-AB5C-468F-84A7-F5706447606A}" type="datetimeFigureOut">
              <a:rPr lang="en-US" smtClean="0"/>
              <a:t>7/16/2018</a:t>
            </a:fld>
            <a:endParaRPr lang="en-US"/>
          </a:p>
        </p:txBody>
      </p:sp>
      <p:sp>
        <p:nvSpPr>
          <p:cNvPr id="6" name="Footer Placeholder 5">
            <a:extLst>
              <a:ext uri="{FF2B5EF4-FFF2-40B4-BE49-F238E27FC236}">
                <a16:creationId xmlns:a16="http://schemas.microsoft.com/office/drawing/2014/main" id="{2EFC574F-1C11-438A-B4E0-B1BCD17AF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DCEC63-35A0-40CB-8B5D-1F74619A2353}"/>
              </a:ext>
            </a:extLst>
          </p:cNvPr>
          <p:cNvSpPr>
            <a:spLocks noGrp="1"/>
          </p:cNvSpPr>
          <p:nvPr>
            <p:ph type="sldNum" sz="quarter" idx="12"/>
          </p:nvPr>
        </p:nvSpPr>
        <p:spPr/>
        <p:txBody>
          <a:bodyPr/>
          <a:lstStyle/>
          <a:p>
            <a:fld id="{F5292B90-C344-48AE-BB97-658E4D3A7B94}" type="slidenum">
              <a:rPr lang="en-US" smtClean="0"/>
              <a:t>‹#›</a:t>
            </a:fld>
            <a:endParaRPr lang="en-US"/>
          </a:p>
        </p:txBody>
      </p:sp>
    </p:spTree>
    <p:extLst>
      <p:ext uri="{BB962C8B-B14F-4D97-AF65-F5344CB8AC3E}">
        <p14:creationId xmlns:p14="http://schemas.microsoft.com/office/powerpoint/2010/main" val="84785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E85D6A-1783-41A2-92B8-2806DFE80F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8ED446-C4F9-4441-9A91-E1CC630289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E2162-7882-4629-9E99-3DD58FEA1C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EE748-AB5C-468F-84A7-F5706447606A}" type="datetimeFigureOut">
              <a:rPr lang="en-US" smtClean="0"/>
              <a:t>7/16/2018</a:t>
            </a:fld>
            <a:endParaRPr lang="en-US"/>
          </a:p>
        </p:txBody>
      </p:sp>
      <p:sp>
        <p:nvSpPr>
          <p:cNvPr id="5" name="Footer Placeholder 4">
            <a:extLst>
              <a:ext uri="{FF2B5EF4-FFF2-40B4-BE49-F238E27FC236}">
                <a16:creationId xmlns:a16="http://schemas.microsoft.com/office/drawing/2014/main" id="{08078628-8CAD-4CA3-AE0A-F0DF99064A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1C8D34-40B9-4E79-A94C-E803831673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2B90-C344-48AE-BB97-658E4D3A7B94}" type="slidenum">
              <a:rPr lang="en-US" smtClean="0"/>
              <a:t>‹#›</a:t>
            </a:fld>
            <a:endParaRPr lang="en-US"/>
          </a:p>
        </p:txBody>
      </p:sp>
    </p:spTree>
    <p:extLst>
      <p:ext uri="{BB962C8B-B14F-4D97-AF65-F5344CB8AC3E}">
        <p14:creationId xmlns:p14="http://schemas.microsoft.com/office/powerpoint/2010/main" val="1808562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1</a:t>
            </a:fld>
            <a:endParaRPr lang="en-US"/>
          </a:p>
        </p:txBody>
      </p:sp>
      <p:sp>
        <p:nvSpPr>
          <p:cNvPr id="2" name="Title 1"/>
          <p:cNvSpPr>
            <a:spLocks noGrp="1"/>
          </p:cNvSpPr>
          <p:nvPr>
            <p:ph type="ctrTitle" idx="4294967295"/>
          </p:nvPr>
        </p:nvSpPr>
        <p:spPr>
          <a:xfrm>
            <a:off x="1829095" y="3160855"/>
            <a:ext cx="8533805" cy="2052228"/>
          </a:xfrm>
        </p:spPr>
        <p:txBody>
          <a:bodyPr>
            <a:noAutofit/>
          </a:bodyPr>
          <a:lstStyle/>
          <a:p>
            <a:pPr algn="ctr"/>
            <a:r>
              <a:rPr lang="en-US" sz="4800" dirty="0"/>
              <a:t>Rocket Physics </a:t>
            </a:r>
            <a:br>
              <a:rPr lang="en-US" sz="5400" dirty="0"/>
            </a:br>
            <a:r>
              <a:rPr lang="en-US" sz="3600" dirty="0">
                <a:solidFill>
                  <a:srgbClr val="0070C0"/>
                </a:solidFill>
              </a:rPr>
              <a:t>Application of Conservation of Momentum</a:t>
            </a:r>
          </a:p>
        </p:txBody>
      </p:sp>
      <p:sp>
        <p:nvSpPr>
          <p:cNvPr id="8" name="TextBox 7">
            <a:extLst>
              <a:ext uri="{FF2B5EF4-FFF2-40B4-BE49-F238E27FC236}">
                <a16:creationId xmlns:a16="http://schemas.microsoft.com/office/drawing/2014/main" id="{05434718-9051-4B69-B0A4-5A954E96205B}"/>
              </a:ext>
            </a:extLst>
          </p:cNvPr>
          <p:cNvSpPr txBox="1"/>
          <p:nvPr/>
        </p:nvSpPr>
        <p:spPr>
          <a:xfrm>
            <a:off x="4440381" y="5280357"/>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pic>
        <p:nvPicPr>
          <p:cNvPr id="9" name="Picture 4" descr="http://www.aerospaceweb.org/question/propulsion/rocket/liquid-rocket.gif">
            <a:extLst>
              <a:ext uri="{FF2B5EF4-FFF2-40B4-BE49-F238E27FC236}">
                <a16:creationId xmlns:a16="http://schemas.microsoft.com/office/drawing/2014/main" id="{5D230911-8A2E-4B76-B803-6B404E99D3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9080" y="623536"/>
            <a:ext cx="6053837" cy="2471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86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8487227-8958-4E79-B61A-144BD44F8463}" type="slidenum">
              <a:rPr lang="en-US" smtClean="0"/>
              <a:pPr/>
              <a:t>2</a:t>
            </a:fld>
            <a:endParaRPr lang="en-US"/>
          </a:p>
        </p:txBody>
      </p:sp>
      <p:sp>
        <p:nvSpPr>
          <p:cNvPr id="4" name="TextBox 3"/>
          <p:cNvSpPr txBox="1"/>
          <p:nvPr/>
        </p:nvSpPr>
        <p:spPr>
          <a:xfrm>
            <a:off x="962891" y="637278"/>
            <a:ext cx="10390909" cy="2062103"/>
          </a:xfrm>
          <a:prstGeom prst="rect">
            <a:avLst/>
          </a:prstGeom>
          <a:noFill/>
        </p:spPr>
        <p:txBody>
          <a:bodyPr wrap="square" rtlCol="0">
            <a:spAutoFit/>
          </a:bodyPr>
          <a:lstStyle/>
          <a:p>
            <a:pPr algn="ctr"/>
            <a:r>
              <a:rPr lang="en-US" sz="3200" dirty="0">
                <a:solidFill>
                  <a:srgbClr val="FF0000"/>
                </a:solidFill>
              </a:rPr>
              <a:t>In this lesson we will learn how to estimate the velocity of a rocket based on a specific exit velocity of the rocket motor exhaust and the total mass of the propellant being used.  This concept relies on the idea of “Conservation of Momentum”.</a:t>
            </a:r>
          </a:p>
        </p:txBody>
      </p:sp>
      <p:grpSp>
        <p:nvGrpSpPr>
          <p:cNvPr id="10" name="Group 9"/>
          <p:cNvGrpSpPr/>
          <p:nvPr/>
        </p:nvGrpSpPr>
        <p:grpSpPr>
          <a:xfrm>
            <a:off x="3621431" y="3409773"/>
            <a:ext cx="5328592" cy="2443047"/>
            <a:chOff x="2267744" y="2639046"/>
            <a:chExt cx="5328592" cy="2443047"/>
          </a:xfrm>
        </p:grpSpPr>
        <p:sp>
          <p:nvSpPr>
            <p:cNvPr id="5" name="TextBox 4"/>
            <p:cNvSpPr txBox="1"/>
            <p:nvPr/>
          </p:nvSpPr>
          <p:spPr>
            <a:xfrm>
              <a:off x="2267744" y="3269746"/>
              <a:ext cx="1116124" cy="369332"/>
            </a:xfrm>
            <a:prstGeom prst="rect">
              <a:avLst/>
            </a:prstGeom>
            <a:noFill/>
          </p:spPr>
          <p:txBody>
            <a:bodyPr wrap="square" rtlCol="0">
              <a:spAutoFit/>
            </a:bodyPr>
            <a:lstStyle/>
            <a:p>
              <a:r>
                <a:rPr lang="en-US" dirty="0"/>
                <a:t>V</a:t>
              </a:r>
              <a:r>
                <a:rPr lang="en-US" baseline="-25000" dirty="0"/>
                <a:t>P</a:t>
              </a:r>
              <a:r>
                <a:rPr lang="en-US" dirty="0"/>
                <a:t> x M</a:t>
              </a:r>
              <a:r>
                <a:rPr lang="en-US" baseline="-25000" dirty="0"/>
                <a:t>P</a:t>
              </a:r>
            </a:p>
          </p:txBody>
        </p:sp>
        <p:cxnSp>
          <p:nvCxnSpPr>
            <p:cNvPr id="6" name="Straight Arrow Connector 5"/>
            <p:cNvCxnSpPr/>
            <p:nvPr/>
          </p:nvCxnSpPr>
          <p:spPr>
            <a:xfrm flipH="1">
              <a:off x="2267744" y="3809806"/>
              <a:ext cx="72008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552220" y="3850456"/>
              <a:ext cx="720080"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480212" y="3269746"/>
              <a:ext cx="1116124" cy="369332"/>
            </a:xfrm>
            <a:prstGeom prst="rect">
              <a:avLst/>
            </a:prstGeom>
            <a:noFill/>
          </p:spPr>
          <p:txBody>
            <a:bodyPr wrap="square" rtlCol="0">
              <a:spAutoFit/>
            </a:bodyPr>
            <a:lstStyle/>
            <a:p>
              <a:r>
                <a:rPr lang="en-US" dirty="0"/>
                <a:t>V</a:t>
              </a:r>
              <a:r>
                <a:rPr lang="en-US" baseline="-25000" dirty="0"/>
                <a:t>R</a:t>
              </a:r>
              <a:r>
                <a:rPr lang="en-US" dirty="0"/>
                <a:t> x M</a:t>
              </a:r>
              <a:r>
                <a:rPr lang="en-US" baseline="-25000" dirty="0"/>
                <a:t>R</a:t>
              </a:r>
            </a:p>
          </p:txBody>
        </p:sp>
        <p:pic>
          <p:nvPicPr>
            <p:cNvPr id="9" name="Picture 2" descr="http://www.freestockphotos.biz/pictures/16/16612/Illustration+of+a+blue+rocke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88442">
              <a:off x="3598375" y="2461925"/>
              <a:ext cx="2443047" cy="279728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6172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reestockphotos.biz/pictures/16/16612/Illustration+of+a+blue+rocke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88442">
            <a:off x="4673944" y="3506999"/>
            <a:ext cx="2443047" cy="2797289"/>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8487227-8958-4E79-B61A-144BD44F8463}" type="slidenum">
              <a:rPr lang="en-US" smtClean="0"/>
              <a:pPr/>
              <a:t>3</a:t>
            </a:fld>
            <a:endParaRPr lang="en-US"/>
          </a:p>
        </p:txBody>
      </p:sp>
      <p:sp>
        <p:nvSpPr>
          <p:cNvPr id="3" name="TextBox 2"/>
          <p:cNvSpPr txBox="1"/>
          <p:nvPr/>
        </p:nvSpPr>
        <p:spPr>
          <a:xfrm>
            <a:off x="3827749" y="332657"/>
            <a:ext cx="4954653" cy="584775"/>
          </a:xfrm>
          <a:prstGeom prst="rect">
            <a:avLst/>
          </a:prstGeom>
          <a:noFill/>
        </p:spPr>
        <p:txBody>
          <a:bodyPr wrap="square" rtlCol="0">
            <a:spAutoFit/>
          </a:bodyPr>
          <a:lstStyle/>
          <a:p>
            <a:pPr algn="ctr"/>
            <a:r>
              <a:rPr lang="en-US" sz="3200" dirty="0">
                <a:solidFill>
                  <a:srgbClr val="FF0000"/>
                </a:solidFill>
              </a:rPr>
              <a:t>Conservation of Momentum</a:t>
            </a:r>
          </a:p>
        </p:txBody>
      </p:sp>
      <p:sp>
        <p:nvSpPr>
          <p:cNvPr id="4" name="TextBox 3"/>
          <p:cNvSpPr txBox="1"/>
          <p:nvPr/>
        </p:nvSpPr>
        <p:spPr>
          <a:xfrm>
            <a:off x="839416" y="1088741"/>
            <a:ext cx="10513168" cy="2554545"/>
          </a:xfrm>
          <a:prstGeom prst="rect">
            <a:avLst/>
          </a:prstGeom>
          <a:noFill/>
        </p:spPr>
        <p:txBody>
          <a:bodyPr wrap="square" rtlCol="0">
            <a:spAutoFit/>
          </a:bodyPr>
          <a:lstStyle/>
          <a:p>
            <a:r>
              <a:rPr lang="en-US" sz="2000" dirty="0"/>
              <a:t>The rocket exhaust has mass and it leaves the rocket at a very high velocity.  As such, the exhaust gas has </a:t>
            </a:r>
            <a:r>
              <a:rPr lang="en-US" sz="2000" dirty="0">
                <a:solidFill>
                  <a:srgbClr val="FF0000"/>
                </a:solidFill>
              </a:rPr>
              <a:t>Momentum</a:t>
            </a:r>
            <a:r>
              <a:rPr lang="en-US" sz="2000" dirty="0"/>
              <a:t> (</a:t>
            </a:r>
            <a:r>
              <a:rPr lang="en-US" sz="2000" dirty="0">
                <a:solidFill>
                  <a:srgbClr val="FF0000"/>
                </a:solidFill>
              </a:rPr>
              <a:t>= Mass  x  Velocity</a:t>
            </a:r>
            <a:r>
              <a:rPr lang="en-US" sz="2000" dirty="0"/>
              <a:t>)…  </a:t>
            </a:r>
          </a:p>
          <a:p>
            <a:endParaRPr lang="en-US" sz="2000" dirty="0"/>
          </a:p>
          <a:p>
            <a:r>
              <a:rPr lang="en-US" sz="2000" dirty="0"/>
              <a:t>This momentum is transferred to the rocket.  Newton’s Second Law (and the law of conservation of momentum) says the momentum of the rocket will be equal and opposite the momentum of the exhaust gas.    </a:t>
            </a:r>
          </a:p>
          <a:p>
            <a:endParaRPr lang="en-US" sz="2000" dirty="0"/>
          </a:p>
          <a:p>
            <a:r>
              <a:rPr lang="en-US" sz="2000" dirty="0"/>
              <a:t>Conservation of Momentum is depicted mathematically as:</a:t>
            </a:r>
          </a:p>
        </p:txBody>
      </p:sp>
      <p:sp>
        <p:nvSpPr>
          <p:cNvPr id="7" name="TextBox 6"/>
          <p:cNvSpPr txBox="1"/>
          <p:nvPr/>
        </p:nvSpPr>
        <p:spPr>
          <a:xfrm>
            <a:off x="2804480" y="3676039"/>
            <a:ext cx="6855916" cy="369332"/>
          </a:xfrm>
          <a:prstGeom prst="rect">
            <a:avLst/>
          </a:prstGeom>
          <a:noFill/>
        </p:spPr>
        <p:txBody>
          <a:bodyPr wrap="square" rtlCol="0">
            <a:spAutoFit/>
          </a:bodyPr>
          <a:lstStyle/>
          <a:p>
            <a:r>
              <a:rPr lang="en-US" dirty="0">
                <a:solidFill>
                  <a:srgbClr val="FF0000"/>
                </a:solidFill>
              </a:rPr>
              <a:t>Velocity</a:t>
            </a:r>
            <a:r>
              <a:rPr lang="en-US" baseline="-25000" dirty="0">
                <a:solidFill>
                  <a:srgbClr val="FF0000"/>
                </a:solidFill>
              </a:rPr>
              <a:t>Propellant</a:t>
            </a:r>
            <a:r>
              <a:rPr lang="en-US" dirty="0">
                <a:solidFill>
                  <a:srgbClr val="FF0000"/>
                </a:solidFill>
              </a:rPr>
              <a:t>   x   Mass</a:t>
            </a:r>
            <a:r>
              <a:rPr lang="en-US" baseline="-25000" dirty="0">
                <a:solidFill>
                  <a:srgbClr val="FF0000"/>
                </a:solidFill>
              </a:rPr>
              <a:t>Propellant</a:t>
            </a:r>
            <a:r>
              <a:rPr lang="en-US" dirty="0">
                <a:solidFill>
                  <a:srgbClr val="FF0000"/>
                </a:solidFill>
              </a:rPr>
              <a:t> </a:t>
            </a:r>
            <a:r>
              <a:rPr lang="en-US" dirty="0"/>
              <a:t>    =     </a:t>
            </a:r>
            <a:r>
              <a:rPr lang="en-US" dirty="0">
                <a:solidFill>
                  <a:srgbClr val="00B050"/>
                </a:solidFill>
              </a:rPr>
              <a:t>Velocity</a:t>
            </a:r>
            <a:r>
              <a:rPr lang="en-US" baseline="-25000" dirty="0">
                <a:solidFill>
                  <a:srgbClr val="00B050"/>
                </a:solidFill>
              </a:rPr>
              <a:t>Rocket</a:t>
            </a:r>
            <a:r>
              <a:rPr lang="en-US" dirty="0">
                <a:solidFill>
                  <a:srgbClr val="00B050"/>
                </a:solidFill>
              </a:rPr>
              <a:t>   x   Mass</a:t>
            </a:r>
            <a:r>
              <a:rPr lang="en-US" baseline="-25000" dirty="0">
                <a:solidFill>
                  <a:srgbClr val="00B050"/>
                </a:solidFill>
              </a:rPr>
              <a:t>Rocket</a:t>
            </a:r>
            <a:r>
              <a:rPr lang="en-US" dirty="0">
                <a:solidFill>
                  <a:srgbClr val="00B050"/>
                </a:solidFill>
              </a:rPr>
              <a:t>     </a:t>
            </a:r>
          </a:p>
        </p:txBody>
      </p:sp>
      <p:sp>
        <p:nvSpPr>
          <p:cNvPr id="8" name="TextBox 7"/>
          <p:cNvSpPr txBox="1"/>
          <p:nvPr/>
        </p:nvSpPr>
        <p:spPr>
          <a:xfrm>
            <a:off x="839416" y="5709446"/>
            <a:ext cx="10333148" cy="707886"/>
          </a:xfrm>
          <a:prstGeom prst="rect">
            <a:avLst/>
          </a:prstGeom>
          <a:noFill/>
        </p:spPr>
        <p:txBody>
          <a:bodyPr wrap="square" rtlCol="0">
            <a:spAutoFit/>
          </a:bodyPr>
          <a:lstStyle/>
          <a:p>
            <a:r>
              <a:rPr lang="en-US" sz="2000" dirty="0"/>
              <a:t>If we know the mass of the fuel and the exhaust velocity, we can estimate the final velocity of the rocket after the motor burns out.</a:t>
            </a:r>
          </a:p>
        </p:txBody>
      </p:sp>
      <p:sp>
        <p:nvSpPr>
          <p:cNvPr id="9" name="TextBox 8"/>
          <p:cNvSpPr txBox="1"/>
          <p:nvPr/>
        </p:nvSpPr>
        <p:spPr>
          <a:xfrm>
            <a:off x="3343312" y="4314819"/>
            <a:ext cx="1116124" cy="369332"/>
          </a:xfrm>
          <a:prstGeom prst="rect">
            <a:avLst/>
          </a:prstGeom>
          <a:noFill/>
        </p:spPr>
        <p:txBody>
          <a:bodyPr wrap="square" rtlCol="0">
            <a:spAutoFit/>
          </a:bodyPr>
          <a:lstStyle/>
          <a:p>
            <a:r>
              <a:rPr lang="en-US" dirty="0">
                <a:solidFill>
                  <a:srgbClr val="FF0000"/>
                </a:solidFill>
              </a:rPr>
              <a:t>V</a:t>
            </a:r>
            <a:r>
              <a:rPr lang="en-US" baseline="-25000" dirty="0">
                <a:solidFill>
                  <a:srgbClr val="FF0000"/>
                </a:solidFill>
              </a:rPr>
              <a:t>P</a:t>
            </a:r>
            <a:r>
              <a:rPr lang="en-US" dirty="0">
                <a:solidFill>
                  <a:srgbClr val="FF0000"/>
                </a:solidFill>
              </a:rPr>
              <a:t> x M</a:t>
            </a:r>
            <a:r>
              <a:rPr lang="en-US" baseline="-25000" dirty="0">
                <a:solidFill>
                  <a:srgbClr val="FF0000"/>
                </a:solidFill>
              </a:rPr>
              <a:t>P</a:t>
            </a:r>
          </a:p>
        </p:txBody>
      </p:sp>
      <p:cxnSp>
        <p:nvCxnSpPr>
          <p:cNvPr id="11" name="Straight Arrow Connector 10"/>
          <p:cNvCxnSpPr/>
          <p:nvPr/>
        </p:nvCxnSpPr>
        <p:spPr>
          <a:xfrm flipH="1">
            <a:off x="3343312" y="4854879"/>
            <a:ext cx="72008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627788" y="4895529"/>
            <a:ext cx="720080"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555780" y="4314819"/>
            <a:ext cx="1116124" cy="369332"/>
          </a:xfrm>
          <a:prstGeom prst="rect">
            <a:avLst/>
          </a:prstGeom>
          <a:noFill/>
        </p:spPr>
        <p:txBody>
          <a:bodyPr wrap="square" rtlCol="0">
            <a:spAutoFit/>
          </a:bodyPr>
          <a:lstStyle/>
          <a:p>
            <a:r>
              <a:rPr lang="en-US" dirty="0">
                <a:solidFill>
                  <a:srgbClr val="00B050"/>
                </a:solidFill>
              </a:rPr>
              <a:t>V</a:t>
            </a:r>
            <a:r>
              <a:rPr lang="en-US" baseline="-25000" dirty="0">
                <a:solidFill>
                  <a:srgbClr val="00B050"/>
                </a:solidFill>
              </a:rPr>
              <a:t>R</a:t>
            </a:r>
            <a:r>
              <a:rPr lang="en-US" dirty="0">
                <a:solidFill>
                  <a:srgbClr val="00B050"/>
                </a:solidFill>
              </a:rPr>
              <a:t> x M</a:t>
            </a:r>
            <a:r>
              <a:rPr lang="en-US" baseline="-25000" dirty="0">
                <a:solidFill>
                  <a:srgbClr val="00B050"/>
                </a:solidFill>
              </a:rPr>
              <a:t>R</a:t>
            </a:r>
          </a:p>
        </p:txBody>
      </p:sp>
    </p:spTree>
    <p:extLst>
      <p:ext uri="{BB962C8B-B14F-4D97-AF65-F5344CB8AC3E}">
        <p14:creationId xmlns:p14="http://schemas.microsoft.com/office/powerpoint/2010/main" val="1411232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8487227-8958-4E79-B61A-144BD44F8463}" type="slidenum">
              <a:rPr lang="en-US" smtClean="0"/>
              <a:pPr/>
              <a:t>4</a:t>
            </a:fld>
            <a:endParaRPr lang="en-US"/>
          </a:p>
        </p:txBody>
      </p:sp>
      <p:sp>
        <p:nvSpPr>
          <p:cNvPr id="3" name="TextBox 2"/>
          <p:cNvSpPr txBox="1"/>
          <p:nvPr/>
        </p:nvSpPr>
        <p:spPr>
          <a:xfrm>
            <a:off x="821414" y="293440"/>
            <a:ext cx="10549172" cy="830997"/>
          </a:xfrm>
          <a:prstGeom prst="rect">
            <a:avLst/>
          </a:prstGeom>
          <a:noFill/>
        </p:spPr>
        <p:txBody>
          <a:bodyPr wrap="square" rtlCol="0">
            <a:spAutoFit/>
          </a:bodyPr>
          <a:lstStyle/>
          <a:p>
            <a:r>
              <a:rPr lang="en-US" sz="2400" b="1" dirty="0"/>
              <a:t>Example:</a:t>
            </a:r>
            <a:r>
              <a:rPr lang="en-US" sz="2400" dirty="0"/>
              <a:t>   What is the </a:t>
            </a:r>
            <a:r>
              <a:rPr lang="en-US" sz="2400" dirty="0">
                <a:solidFill>
                  <a:srgbClr val="FF0000"/>
                </a:solidFill>
              </a:rPr>
              <a:t>delta-V</a:t>
            </a:r>
            <a:r>
              <a:rPr lang="en-US" sz="2400" dirty="0"/>
              <a:t> of a </a:t>
            </a:r>
            <a:r>
              <a:rPr lang="en-US" sz="2400" dirty="0">
                <a:solidFill>
                  <a:srgbClr val="0070C0"/>
                </a:solidFill>
              </a:rPr>
              <a:t>10,000 </a:t>
            </a:r>
            <a:r>
              <a:rPr lang="en-US" sz="2400" dirty="0" err="1">
                <a:solidFill>
                  <a:srgbClr val="0070C0"/>
                </a:solidFill>
              </a:rPr>
              <a:t>lb</a:t>
            </a:r>
            <a:r>
              <a:rPr lang="en-US" sz="2400" dirty="0">
                <a:solidFill>
                  <a:srgbClr val="0070C0"/>
                </a:solidFill>
              </a:rPr>
              <a:t> (dry) </a:t>
            </a:r>
            <a:r>
              <a:rPr lang="en-US" sz="2400" dirty="0"/>
              <a:t>orbital rocket that burns </a:t>
            </a:r>
            <a:r>
              <a:rPr lang="en-US" sz="2400" dirty="0">
                <a:solidFill>
                  <a:srgbClr val="00B050"/>
                </a:solidFill>
              </a:rPr>
              <a:t>5,000 </a:t>
            </a:r>
            <a:r>
              <a:rPr lang="en-US" sz="2400" dirty="0" err="1">
                <a:solidFill>
                  <a:srgbClr val="00B050"/>
                </a:solidFill>
              </a:rPr>
              <a:t>lb</a:t>
            </a:r>
            <a:r>
              <a:rPr lang="en-US" sz="2400" dirty="0">
                <a:solidFill>
                  <a:srgbClr val="00B050"/>
                </a:solidFill>
              </a:rPr>
              <a:t> </a:t>
            </a:r>
            <a:r>
              <a:rPr lang="en-US" sz="2400" dirty="0"/>
              <a:t>of fuel with an exhaust exit velocity of </a:t>
            </a:r>
            <a:r>
              <a:rPr lang="en-US" sz="2400" dirty="0">
                <a:solidFill>
                  <a:srgbClr val="00B050"/>
                </a:solidFill>
              </a:rPr>
              <a:t>3,000 </a:t>
            </a:r>
            <a:r>
              <a:rPr lang="en-US" sz="2400" dirty="0" err="1">
                <a:solidFill>
                  <a:srgbClr val="00B050"/>
                </a:solidFill>
              </a:rPr>
              <a:t>ft</a:t>
            </a:r>
            <a:r>
              <a:rPr lang="en-US" sz="2400" dirty="0">
                <a:solidFill>
                  <a:srgbClr val="00B050"/>
                </a:solidFill>
              </a:rPr>
              <a:t>/sec</a:t>
            </a:r>
            <a:r>
              <a:rPr lang="en-US" sz="2400" dirty="0"/>
              <a:t>?</a:t>
            </a:r>
          </a:p>
        </p:txBody>
      </p:sp>
      <p:sp>
        <p:nvSpPr>
          <p:cNvPr id="4" name="TextBox 3"/>
          <p:cNvSpPr txBox="1"/>
          <p:nvPr/>
        </p:nvSpPr>
        <p:spPr>
          <a:xfrm>
            <a:off x="2027548" y="1491172"/>
            <a:ext cx="8352928" cy="461665"/>
          </a:xfrm>
          <a:prstGeom prst="rect">
            <a:avLst/>
          </a:prstGeom>
          <a:noFill/>
        </p:spPr>
        <p:txBody>
          <a:bodyPr wrap="square" rtlCol="0">
            <a:spAutoFit/>
          </a:bodyPr>
          <a:lstStyle/>
          <a:p>
            <a:r>
              <a:rPr lang="en-US" sz="2400" dirty="0">
                <a:solidFill>
                  <a:srgbClr val="00B050"/>
                </a:solidFill>
              </a:rPr>
              <a:t>Velocity</a:t>
            </a:r>
            <a:r>
              <a:rPr lang="en-US" sz="2400" baseline="-25000" dirty="0">
                <a:solidFill>
                  <a:srgbClr val="00B050"/>
                </a:solidFill>
              </a:rPr>
              <a:t>Propellant</a:t>
            </a:r>
            <a:r>
              <a:rPr lang="en-US" sz="2400" dirty="0"/>
              <a:t>   x   </a:t>
            </a:r>
            <a:r>
              <a:rPr lang="en-US" sz="2400" dirty="0">
                <a:solidFill>
                  <a:srgbClr val="00B050"/>
                </a:solidFill>
              </a:rPr>
              <a:t>Mass</a:t>
            </a:r>
            <a:r>
              <a:rPr lang="en-US" sz="2400" baseline="-25000" dirty="0">
                <a:solidFill>
                  <a:srgbClr val="00B050"/>
                </a:solidFill>
              </a:rPr>
              <a:t>Propellant</a:t>
            </a:r>
            <a:r>
              <a:rPr lang="en-US" sz="2400" dirty="0"/>
              <a:t>     =     </a:t>
            </a:r>
            <a:r>
              <a:rPr lang="en-US" sz="2400" dirty="0">
                <a:solidFill>
                  <a:srgbClr val="FF0000"/>
                </a:solidFill>
              </a:rPr>
              <a:t>Velocity</a:t>
            </a:r>
            <a:r>
              <a:rPr lang="en-US" sz="2400" baseline="-25000" dirty="0">
                <a:solidFill>
                  <a:srgbClr val="FF0000"/>
                </a:solidFill>
              </a:rPr>
              <a:t>Rocket</a:t>
            </a:r>
            <a:r>
              <a:rPr lang="en-US" sz="2400" dirty="0"/>
              <a:t>   x   </a:t>
            </a:r>
            <a:r>
              <a:rPr lang="en-US" sz="2400" dirty="0">
                <a:solidFill>
                  <a:srgbClr val="0070C0"/>
                </a:solidFill>
              </a:rPr>
              <a:t>Mass</a:t>
            </a:r>
            <a:r>
              <a:rPr lang="en-US" sz="2400" baseline="-25000" dirty="0">
                <a:solidFill>
                  <a:srgbClr val="0070C0"/>
                </a:solidFill>
              </a:rPr>
              <a:t>Rocket</a:t>
            </a:r>
            <a:r>
              <a:rPr lang="en-US" sz="2400" dirty="0">
                <a:solidFill>
                  <a:srgbClr val="0070C0"/>
                </a:solidFill>
              </a:rPr>
              <a:t>  </a:t>
            </a:r>
            <a:r>
              <a:rPr lang="en-US" sz="2400" dirty="0"/>
              <a:t>   </a:t>
            </a:r>
          </a:p>
        </p:txBody>
      </p:sp>
      <p:sp>
        <p:nvSpPr>
          <p:cNvPr id="6" name="TextBox 5"/>
          <p:cNvSpPr txBox="1"/>
          <p:nvPr/>
        </p:nvSpPr>
        <p:spPr>
          <a:xfrm>
            <a:off x="2686044" y="2132856"/>
            <a:ext cx="6855916" cy="923330"/>
          </a:xfrm>
          <a:prstGeom prst="rect">
            <a:avLst/>
          </a:prstGeom>
          <a:noFill/>
        </p:spPr>
        <p:txBody>
          <a:bodyPr wrap="square" rtlCol="0">
            <a:spAutoFit/>
          </a:bodyPr>
          <a:lstStyle/>
          <a:p>
            <a:r>
              <a:rPr lang="en-US" dirty="0">
                <a:solidFill>
                  <a:srgbClr val="00B050"/>
                </a:solidFill>
              </a:rPr>
              <a:t>                                      </a:t>
            </a:r>
            <a:r>
              <a:rPr lang="en-US" dirty="0" err="1">
                <a:solidFill>
                  <a:srgbClr val="00B050"/>
                </a:solidFill>
              </a:rPr>
              <a:t>Velocity</a:t>
            </a:r>
            <a:r>
              <a:rPr lang="en-US" baseline="-25000" dirty="0" err="1">
                <a:solidFill>
                  <a:srgbClr val="00B050"/>
                </a:solidFill>
              </a:rPr>
              <a:t>Propellant</a:t>
            </a:r>
            <a:r>
              <a:rPr lang="en-US" dirty="0"/>
              <a:t>   x   </a:t>
            </a:r>
            <a:r>
              <a:rPr lang="en-US" dirty="0" err="1">
                <a:solidFill>
                  <a:srgbClr val="00B050"/>
                </a:solidFill>
              </a:rPr>
              <a:t>Mass</a:t>
            </a:r>
            <a:r>
              <a:rPr lang="en-US" baseline="-25000" dirty="0" err="1">
                <a:solidFill>
                  <a:srgbClr val="00B050"/>
                </a:solidFill>
              </a:rPr>
              <a:t>Propellant</a:t>
            </a:r>
            <a:r>
              <a:rPr lang="en-US" dirty="0">
                <a:solidFill>
                  <a:srgbClr val="00B050"/>
                </a:solidFill>
              </a:rPr>
              <a:t> </a:t>
            </a:r>
          </a:p>
          <a:p>
            <a:r>
              <a:rPr lang="en-US" dirty="0">
                <a:solidFill>
                  <a:srgbClr val="FF0000"/>
                </a:solidFill>
              </a:rPr>
              <a:t>Velocity</a:t>
            </a:r>
            <a:r>
              <a:rPr lang="en-US" baseline="-25000" dirty="0">
                <a:solidFill>
                  <a:srgbClr val="FF0000"/>
                </a:solidFill>
              </a:rPr>
              <a:t>Rocket   </a:t>
            </a:r>
            <a:r>
              <a:rPr lang="en-US" dirty="0"/>
              <a:t>=     ----------------------------------------------------</a:t>
            </a:r>
          </a:p>
          <a:p>
            <a:r>
              <a:rPr lang="en-US" dirty="0"/>
              <a:t>                                                       </a:t>
            </a:r>
            <a:r>
              <a:rPr lang="en-US" dirty="0">
                <a:solidFill>
                  <a:srgbClr val="0070C0"/>
                </a:solidFill>
              </a:rPr>
              <a:t>Mass</a:t>
            </a:r>
            <a:r>
              <a:rPr lang="en-US" baseline="-25000" dirty="0">
                <a:solidFill>
                  <a:srgbClr val="0070C0"/>
                </a:solidFill>
              </a:rPr>
              <a:t>Rocket</a:t>
            </a:r>
            <a:r>
              <a:rPr lang="en-US" dirty="0"/>
              <a:t>     </a:t>
            </a:r>
          </a:p>
        </p:txBody>
      </p:sp>
      <p:sp>
        <p:nvSpPr>
          <p:cNvPr id="7" name="TextBox 6"/>
          <p:cNvSpPr txBox="1"/>
          <p:nvPr/>
        </p:nvSpPr>
        <p:spPr>
          <a:xfrm>
            <a:off x="2693023" y="3429000"/>
            <a:ext cx="5347194" cy="923330"/>
          </a:xfrm>
          <a:prstGeom prst="rect">
            <a:avLst/>
          </a:prstGeom>
          <a:noFill/>
        </p:spPr>
        <p:txBody>
          <a:bodyPr wrap="square" rtlCol="0">
            <a:spAutoFit/>
          </a:bodyPr>
          <a:lstStyle/>
          <a:p>
            <a:r>
              <a:rPr lang="en-US" dirty="0">
                <a:solidFill>
                  <a:srgbClr val="FF0000"/>
                </a:solidFill>
              </a:rPr>
              <a:t>                                     </a:t>
            </a:r>
            <a:r>
              <a:rPr lang="en-US" dirty="0">
                <a:solidFill>
                  <a:srgbClr val="00B050"/>
                </a:solidFill>
              </a:rPr>
              <a:t>3,000  Ft/Sec    </a:t>
            </a:r>
            <a:r>
              <a:rPr lang="en-US" dirty="0"/>
              <a:t> x     </a:t>
            </a:r>
            <a:r>
              <a:rPr lang="en-US" dirty="0">
                <a:solidFill>
                  <a:srgbClr val="00B050"/>
                </a:solidFill>
              </a:rPr>
              <a:t>5,000 </a:t>
            </a:r>
            <a:r>
              <a:rPr lang="en-US" dirty="0" err="1">
                <a:solidFill>
                  <a:srgbClr val="00B050"/>
                </a:solidFill>
              </a:rPr>
              <a:t>lb</a:t>
            </a:r>
            <a:r>
              <a:rPr lang="en-US" dirty="0">
                <a:solidFill>
                  <a:srgbClr val="00B050"/>
                </a:solidFill>
              </a:rPr>
              <a:t>    </a:t>
            </a:r>
          </a:p>
          <a:p>
            <a:r>
              <a:rPr lang="en-US" dirty="0">
                <a:solidFill>
                  <a:srgbClr val="FF0000"/>
                </a:solidFill>
              </a:rPr>
              <a:t>Velocity</a:t>
            </a:r>
            <a:r>
              <a:rPr lang="en-US" baseline="-25000" dirty="0">
                <a:solidFill>
                  <a:srgbClr val="FF0000"/>
                </a:solidFill>
              </a:rPr>
              <a:t>Rocket   </a:t>
            </a:r>
            <a:r>
              <a:rPr lang="en-US" dirty="0"/>
              <a:t>=     ----------------------------------------------</a:t>
            </a:r>
          </a:p>
          <a:p>
            <a:r>
              <a:rPr lang="en-US" dirty="0"/>
              <a:t>                                                     </a:t>
            </a:r>
            <a:r>
              <a:rPr lang="en-US" dirty="0">
                <a:solidFill>
                  <a:srgbClr val="0070C0"/>
                </a:solidFill>
              </a:rPr>
              <a:t>10,000  </a:t>
            </a:r>
            <a:r>
              <a:rPr lang="en-US" dirty="0" err="1">
                <a:solidFill>
                  <a:srgbClr val="0070C0"/>
                </a:solidFill>
              </a:rPr>
              <a:t>lb</a:t>
            </a:r>
            <a:endParaRPr lang="en-US" dirty="0">
              <a:solidFill>
                <a:srgbClr val="0070C0"/>
              </a:solidFill>
            </a:endParaRPr>
          </a:p>
        </p:txBody>
      </p:sp>
      <p:sp>
        <p:nvSpPr>
          <p:cNvPr id="9" name="TextBox 8"/>
          <p:cNvSpPr txBox="1"/>
          <p:nvPr/>
        </p:nvSpPr>
        <p:spPr>
          <a:xfrm>
            <a:off x="2747628" y="4689140"/>
            <a:ext cx="5724636" cy="369332"/>
          </a:xfrm>
          <a:prstGeom prst="rect">
            <a:avLst/>
          </a:prstGeom>
          <a:noFill/>
        </p:spPr>
        <p:txBody>
          <a:bodyPr wrap="square" rtlCol="0">
            <a:spAutoFit/>
          </a:bodyPr>
          <a:lstStyle/>
          <a:p>
            <a:r>
              <a:rPr lang="en-US" dirty="0">
                <a:solidFill>
                  <a:srgbClr val="FF0000"/>
                </a:solidFill>
              </a:rPr>
              <a:t>Velocity</a:t>
            </a:r>
            <a:r>
              <a:rPr lang="en-US" baseline="-25000" dirty="0">
                <a:solidFill>
                  <a:srgbClr val="FF0000"/>
                </a:solidFill>
              </a:rPr>
              <a:t>Rocket   </a:t>
            </a:r>
            <a:r>
              <a:rPr lang="en-US" dirty="0"/>
              <a:t>=    1,500 Ft/Sec    (1,023 MPH)</a:t>
            </a:r>
          </a:p>
        </p:txBody>
      </p:sp>
      <p:sp>
        <p:nvSpPr>
          <p:cNvPr id="10" name="TextBox 9"/>
          <p:cNvSpPr txBox="1"/>
          <p:nvPr/>
        </p:nvSpPr>
        <p:spPr>
          <a:xfrm>
            <a:off x="1019436" y="5481229"/>
            <a:ext cx="9793088" cy="646331"/>
          </a:xfrm>
          <a:prstGeom prst="rect">
            <a:avLst/>
          </a:prstGeom>
          <a:noFill/>
        </p:spPr>
        <p:txBody>
          <a:bodyPr wrap="square" rtlCol="0">
            <a:spAutoFit/>
          </a:bodyPr>
          <a:lstStyle/>
          <a:p>
            <a:r>
              <a:rPr lang="en-US" dirty="0"/>
              <a:t>Again, this is an approximate value since the mass of the rocket is changing over time as the propellant is ejected…  Should we use the dry weight, the wet weight (rocket + fuel), or something in between?</a:t>
            </a:r>
          </a:p>
        </p:txBody>
      </p:sp>
      <p:sp>
        <p:nvSpPr>
          <p:cNvPr id="11" name="TextBox 10"/>
          <p:cNvSpPr txBox="1"/>
          <p:nvPr/>
        </p:nvSpPr>
        <p:spPr>
          <a:xfrm>
            <a:off x="8076220" y="3374994"/>
            <a:ext cx="2124236" cy="1169551"/>
          </a:xfrm>
          <a:prstGeom prst="rect">
            <a:avLst/>
          </a:prstGeom>
          <a:noFill/>
        </p:spPr>
        <p:txBody>
          <a:bodyPr wrap="square" rtlCol="0">
            <a:spAutoFit/>
          </a:bodyPr>
          <a:lstStyle/>
          <a:p>
            <a:r>
              <a:rPr lang="en-US" sz="1400" i="1" dirty="0"/>
              <a:t>Yes, you are right, Pound is not a unit of Mass, but do you really want to work in “slugs”…  Besides, the units cancel anyway!</a:t>
            </a:r>
          </a:p>
        </p:txBody>
      </p:sp>
    </p:spTree>
    <p:extLst>
      <p:ext uri="{BB962C8B-B14F-4D97-AF65-F5344CB8AC3E}">
        <p14:creationId xmlns:p14="http://schemas.microsoft.com/office/powerpoint/2010/main" val="304570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8487227-8958-4E79-B61A-144BD44F8463}" type="slidenum">
              <a:rPr lang="en-US" smtClean="0"/>
              <a:pPr/>
              <a:t>5</a:t>
            </a:fld>
            <a:endParaRPr lang="en-US"/>
          </a:p>
        </p:txBody>
      </p:sp>
      <p:sp>
        <p:nvSpPr>
          <p:cNvPr id="3" name="TextBox 2"/>
          <p:cNvSpPr txBox="1"/>
          <p:nvPr/>
        </p:nvSpPr>
        <p:spPr>
          <a:xfrm>
            <a:off x="2279576" y="1180345"/>
            <a:ext cx="6331024" cy="1477328"/>
          </a:xfrm>
          <a:prstGeom prst="rect">
            <a:avLst/>
          </a:prstGeom>
          <a:noFill/>
        </p:spPr>
        <p:txBody>
          <a:bodyPr wrap="square" rtlCol="0">
            <a:spAutoFit/>
          </a:bodyPr>
          <a:lstStyle/>
          <a:p>
            <a:r>
              <a:rPr lang="en-US" b="1" u="sng" dirty="0"/>
              <a:t>Terrier-Orion Sounding Rocket (analysis of 1</a:t>
            </a:r>
            <a:r>
              <a:rPr lang="en-US" b="1" u="sng" baseline="30000" dirty="0"/>
              <a:t>st</a:t>
            </a:r>
            <a:r>
              <a:rPr lang="en-US" b="1" u="sng" dirty="0"/>
              <a:t> stage burn)</a:t>
            </a:r>
            <a:r>
              <a:rPr lang="en-US" b="1" dirty="0"/>
              <a:t>   </a:t>
            </a:r>
          </a:p>
          <a:p>
            <a:endParaRPr lang="en-US" dirty="0"/>
          </a:p>
          <a:p>
            <a:r>
              <a:rPr lang="en-US" dirty="0"/>
              <a:t>Total Lift-Off Weight:		4,005 </a:t>
            </a:r>
            <a:r>
              <a:rPr lang="en-US" dirty="0" err="1"/>
              <a:t>lbs</a:t>
            </a:r>
            <a:endParaRPr lang="en-US" dirty="0"/>
          </a:p>
          <a:p>
            <a:r>
              <a:rPr lang="en-US" dirty="0"/>
              <a:t>Terrier Propellant Weight:		1,511 </a:t>
            </a:r>
            <a:r>
              <a:rPr lang="en-US" dirty="0" err="1"/>
              <a:t>lbs</a:t>
            </a:r>
            <a:endParaRPr lang="en-US" dirty="0"/>
          </a:p>
          <a:p>
            <a:r>
              <a:rPr lang="en-US" dirty="0"/>
              <a:t>Exhaust Exit Velocity:		7,900 ft/sec</a:t>
            </a:r>
          </a:p>
        </p:txBody>
      </p:sp>
      <p:sp>
        <p:nvSpPr>
          <p:cNvPr id="4" name="TextBox 3"/>
          <p:cNvSpPr txBox="1"/>
          <p:nvPr/>
        </p:nvSpPr>
        <p:spPr>
          <a:xfrm>
            <a:off x="2279576" y="2966856"/>
            <a:ext cx="6855916" cy="369332"/>
          </a:xfrm>
          <a:prstGeom prst="rect">
            <a:avLst/>
          </a:prstGeom>
          <a:noFill/>
        </p:spPr>
        <p:txBody>
          <a:bodyPr wrap="square" rtlCol="0">
            <a:spAutoFit/>
          </a:bodyPr>
          <a:lstStyle/>
          <a:p>
            <a:r>
              <a:rPr lang="en-US" dirty="0">
                <a:solidFill>
                  <a:srgbClr val="00B050"/>
                </a:solidFill>
              </a:rPr>
              <a:t>Velocity</a:t>
            </a:r>
            <a:r>
              <a:rPr lang="en-US" baseline="-25000" dirty="0">
                <a:solidFill>
                  <a:srgbClr val="00B050"/>
                </a:solidFill>
              </a:rPr>
              <a:t>Propellant</a:t>
            </a:r>
            <a:r>
              <a:rPr lang="en-US" dirty="0"/>
              <a:t>   x   </a:t>
            </a:r>
            <a:r>
              <a:rPr lang="en-US" dirty="0">
                <a:solidFill>
                  <a:srgbClr val="00B050"/>
                </a:solidFill>
              </a:rPr>
              <a:t>Mass</a:t>
            </a:r>
            <a:r>
              <a:rPr lang="en-US" baseline="-25000" dirty="0">
                <a:solidFill>
                  <a:srgbClr val="00B050"/>
                </a:solidFill>
              </a:rPr>
              <a:t>Propellant</a:t>
            </a:r>
            <a:r>
              <a:rPr lang="en-US" dirty="0"/>
              <a:t>     =     </a:t>
            </a:r>
            <a:r>
              <a:rPr lang="en-US" dirty="0">
                <a:solidFill>
                  <a:srgbClr val="FF0000"/>
                </a:solidFill>
              </a:rPr>
              <a:t>Velocity</a:t>
            </a:r>
            <a:r>
              <a:rPr lang="en-US" baseline="-25000" dirty="0">
                <a:solidFill>
                  <a:srgbClr val="FF0000"/>
                </a:solidFill>
              </a:rPr>
              <a:t>Rocket</a:t>
            </a:r>
            <a:r>
              <a:rPr lang="en-US" dirty="0"/>
              <a:t>   x   </a:t>
            </a:r>
            <a:r>
              <a:rPr lang="en-US" dirty="0">
                <a:solidFill>
                  <a:srgbClr val="00B050"/>
                </a:solidFill>
              </a:rPr>
              <a:t>Mass</a:t>
            </a:r>
            <a:r>
              <a:rPr lang="en-US" baseline="-25000" dirty="0">
                <a:solidFill>
                  <a:srgbClr val="00B050"/>
                </a:solidFill>
              </a:rPr>
              <a:t>Rocket</a:t>
            </a:r>
            <a:r>
              <a:rPr lang="en-US" dirty="0"/>
              <a:t>     </a:t>
            </a:r>
          </a:p>
        </p:txBody>
      </p:sp>
      <p:sp>
        <p:nvSpPr>
          <p:cNvPr id="6" name="TextBox 5"/>
          <p:cNvSpPr txBox="1"/>
          <p:nvPr/>
        </p:nvSpPr>
        <p:spPr>
          <a:xfrm>
            <a:off x="2309000" y="3603901"/>
            <a:ext cx="6855916" cy="923330"/>
          </a:xfrm>
          <a:prstGeom prst="rect">
            <a:avLst/>
          </a:prstGeom>
          <a:noFill/>
        </p:spPr>
        <p:txBody>
          <a:bodyPr wrap="square" rtlCol="0">
            <a:spAutoFit/>
          </a:bodyPr>
          <a:lstStyle/>
          <a:p>
            <a:r>
              <a:rPr lang="en-US" dirty="0">
                <a:solidFill>
                  <a:srgbClr val="00B050"/>
                </a:solidFill>
              </a:rPr>
              <a:t>                                      Velocity</a:t>
            </a:r>
            <a:r>
              <a:rPr lang="en-US" baseline="-25000" dirty="0">
                <a:solidFill>
                  <a:srgbClr val="00B050"/>
                </a:solidFill>
              </a:rPr>
              <a:t>Propellant</a:t>
            </a:r>
            <a:r>
              <a:rPr lang="en-US" dirty="0"/>
              <a:t>   x   </a:t>
            </a:r>
            <a:r>
              <a:rPr lang="en-US" dirty="0">
                <a:solidFill>
                  <a:srgbClr val="00B050"/>
                </a:solidFill>
              </a:rPr>
              <a:t>Mass</a:t>
            </a:r>
            <a:r>
              <a:rPr lang="en-US" baseline="-25000" dirty="0">
                <a:solidFill>
                  <a:srgbClr val="00B050"/>
                </a:solidFill>
              </a:rPr>
              <a:t>Propellant</a:t>
            </a:r>
            <a:r>
              <a:rPr lang="en-US" dirty="0"/>
              <a:t> </a:t>
            </a:r>
          </a:p>
          <a:p>
            <a:r>
              <a:rPr lang="en-US" dirty="0">
                <a:solidFill>
                  <a:srgbClr val="FF0000"/>
                </a:solidFill>
              </a:rPr>
              <a:t>Velocity</a:t>
            </a:r>
            <a:r>
              <a:rPr lang="en-US" baseline="-25000" dirty="0">
                <a:solidFill>
                  <a:srgbClr val="FF0000"/>
                </a:solidFill>
              </a:rPr>
              <a:t>Rocket   </a:t>
            </a:r>
            <a:r>
              <a:rPr lang="en-US" dirty="0"/>
              <a:t>=     ----------------------------------------------------</a:t>
            </a:r>
          </a:p>
          <a:p>
            <a:r>
              <a:rPr lang="en-US" dirty="0"/>
              <a:t>                                                       </a:t>
            </a:r>
            <a:r>
              <a:rPr lang="en-US" dirty="0">
                <a:solidFill>
                  <a:srgbClr val="00B050"/>
                </a:solidFill>
              </a:rPr>
              <a:t>Mass</a:t>
            </a:r>
            <a:r>
              <a:rPr lang="en-US" baseline="-25000" dirty="0">
                <a:solidFill>
                  <a:srgbClr val="00B050"/>
                </a:solidFill>
              </a:rPr>
              <a:t>Rocket</a:t>
            </a:r>
            <a:r>
              <a:rPr lang="en-US" dirty="0"/>
              <a:t>     </a:t>
            </a:r>
          </a:p>
        </p:txBody>
      </p:sp>
      <p:sp>
        <p:nvSpPr>
          <p:cNvPr id="7" name="TextBox 6"/>
          <p:cNvSpPr txBox="1"/>
          <p:nvPr/>
        </p:nvSpPr>
        <p:spPr>
          <a:xfrm>
            <a:off x="2315979" y="4739441"/>
            <a:ext cx="5347194" cy="923330"/>
          </a:xfrm>
          <a:prstGeom prst="rect">
            <a:avLst/>
          </a:prstGeom>
          <a:noFill/>
        </p:spPr>
        <p:txBody>
          <a:bodyPr wrap="square" rtlCol="0">
            <a:spAutoFit/>
          </a:bodyPr>
          <a:lstStyle/>
          <a:p>
            <a:r>
              <a:rPr lang="en-US" dirty="0">
                <a:solidFill>
                  <a:srgbClr val="FF0000"/>
                </a:solidFill>
              </a:rPr>
              <a:t>                                     </a:t>
            </a:r>
            <a:r>
              <a:rPr lang="en-US" dirty="0">
                <a:solidFill>
                  <a:srgbClr val="00B050"/>
                </a:solidFill>
              </a:rPr>
              <a:t>7,9000  Ft/Sec    </a:t>
            </a:r>
            <a:r>
              <a:rPr lang="en-US" dirty="0"/>
              <a:t> x     </a:t>
            </a:r>
            <a:r>
              <a:rPr lang="en-US" dirty="0">
                <a:solidFill>
                  <a:srgbClr val="00B050"/>
                </a:solidFill>
              </a:rPr>
              <a:t>1,511 </a:t>
            </a:r>
            <a:r>
              <a:rPr lang="en-US" dirty="0" err="1">
                <a:solidFill>
                  <a:srgbClr val="00B050"/>
                </a:solidFill>
              </a:rPr>
              <a:t>lb</a:t>
            </a:r>
            <a:r>
              <a:rPr lang="en-US" dirty="0">
                <a:solidFill>
                  <a:srgbClr val="00B050"/>
                </a:solidFill>
              </a:rPr>
              <a:t>    </a:t>
            </a:r>
          </a:p>
          <a:p>
            <a:r>
              <a:rPr lang="en-US" dirty="0">
                <a:solidFill>
                  <a:srgbClr val="FF0000"/>
                </a:solidFill>
              </a:rPr>
              <a:t>Velocity</a:t>
            </a:r>
            <a:r>
              <a:rPr lang="en-US" baseline="-25000" dirty="0">
                <a:solidFill>
                  <a:srgbClr val="FF0000"/>
                </a:solidFill>
              </a:rPr>
              <a:t>Rocket   </a:t>
            </a:r>
            <a:r>
              <a:rPr lang="en-US" dirty="0"/>
              <a:t>=     ----------------------------------------------</a:t>
            </a:r>
          </a:p>
          <a:p>
            <a:r>
              <a:rPr lang="en-US" dirty="0">
                <a:solidFill>
                  <a:srgbClr val="00B050"/>
                </a:solidFill>
              </a:rPr>
              <a:t>                                                     4,005  </a:t>
            </a:r>
            <a:r>
              <a:rPr lang="en-US" dirty="0" err="1">
                <a:solidFill>
                  <a:srgbClr val="00B050"/>
                </a:solidFill>
              </a:rPr>
              <a:t>lb</a:t>
            </a:r>
            <a:endParaRPr lang="en-US" dirty="0">
              <a:solidFill>
                <a:srgbClr val="00B050"/>
              </a:solidFill>
            </a:endParaRPr>
          </a:p>
        </p:txBody>
      </p:sp>
      <p:sp>
        <p:nvSpPr>
          <p:cNvPr id="9" name="TextBox 8"/>
          <p:cNvSpPr txBox="1"/>
          <p:nvPr/>
        </p:nvSpPr>
        <p:spPr>
          <a:xfrm>
            <a:off x="2370584" y="5833499"/>
            <a:ext cx="5724636" cy="369332"/>
          </a:xfrm>
          <a:prstGeom prst="rect">
            <a:avLst/>
          </a:prstGeom>
          <a:noFill/>
        </p:spPr>
        <p:txBody>
          <a:bodyPr wrap="square" rtlCol="0">
            <a:spAutoFit/>
          </a:bodyPr>
          <a:lstStyle/>
          <a:p>
            <a:r>
              <a:rPr lang="en-US" dirty="0">
                <a:solidFill>
                  <a:srgbClr val="FF0000"/>
                </a:solidFill>
              </a:rPr>
              <a:t>Velocity</a:t>
            </a:r>
            <a:r>
              <a:rPr lang="en-US" baseline="-25000" dirty="0">
                <a:solidFill>
                  <a:srgbClr val="FF0000"/>
                </a:solidFill>
              </a:rPr>
              <a:t>Rocket   </a:t>
            </a:r>
            <a:r>
              <a:rPr lang="en-US" dirty="0"/>
              <a:t>=    2,980 Ft/Sec    ( </a:t>
            </a:r>
            <a:r>
              <a:rPr lang="en-US" b="1" dirty="0">
                <a:solidFill>
                  <a:srgbClr val="FF0000"/>
                </a:solidFill>
              </a:rPr>
              <a:t>2,032 MPH </a:t>
            </a:r>
            <a:r>
              <a:rPr lang="en-US"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5198" y="961222"/>
            <a:ext cx="2831990" cy="5396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90945" y="171624"/>
            <a:ext cx="11598964" cy="523220"/>
          </a:xfrm>
          <a:prstGeom prst="rect">
            <a:avLst/>
          </a:prstGeom>
          <a:noFill/>
        </p:spPr>
        <p:txBody>
          <a:bodyPr wrap="square" rtlCol="0">
            <a:spAutoFit/>
          </a:bodyPr>
          <a:lstStyle/>
          <a:p>
            <a:pPr algn="ctr"/>
            <a:r>
              <a:rPr lang="en-US" sz="2800" dirty="0">
                <a:solidFill>
                  <a:srgbClr val="FF0000"/>
                </a:solidFill>
              </a:rPr>
              <a:t>Validation of the theory using data from a NASA Terrier-Orion Sounding Rocket</a:t>
            </a:r>
          </a:p>
        </p:txBody>
      </p:sp>
      <p:sp>
        <p:nvSpPr>
          <p:cNvPr id="10" name="TextBox 9">
            <a:extLst>
              <a:ext uri="{FF2B5EF4-FFF2-40B4-BE49-F238E27FC236}">
                <a16:creationId xmlns:a16="http://schemas.microsoft.com/office/drawing/2014/main" id="{9293AACE-2553-411D-8DA1-573916F8F7F8}"/>
              </a:ext>
            </a:extLst>
          </p:cNvPr>
          <p:cNvSpPr txBox="1"/>
          <p:nvPr/>
        </p:nvSpPr>
        <p:spPr>
          <a:xfrm>
            <a:off x="406028" y="2737974"/>
            <a:ext cx="1745673" cy="923330"/>
          </a:xfrm>
          <a:prstGeom prst="rect">
            <a:avLst/>
          </a:prstGeom>
          <a:noFill/>
        </p:spPr>
        <p:txBody>
          <a:bodyPr wrap="square" rtlCol="0">
            <a:spAutoFit/>
          </a:bodyPr>
          <a:lstStyle/>
          <a:p>
            <a:r>
              <a:rPr lang="en-US" dirty="0"/>
              <a:t>Using Conservation of Momentum</a:t>
            </a:r>
          </a:p>
        </p:txBody>
      </p:sp>
    </p:spTree>
    <p:extLst>
      <p:ext uri="{BB962C8B-B14F-4D97-AF65-F5344CB8AC3E}">
        <p14:creationId xmlns:p14="http://schemas.microsoft.com/office/powerpoint/2010/main" val="258210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14F16D-0502-4D0C-A2A3-5783560EADFD}"/>
              </a:ext>
            </a:extLst>
          </p:cNvPr>
          <p:cNvSpPr txBox="1"/>
          <p:nvPr/>
        </p:nvSpPr>
        <p:spPr>
          <a:xfrm>
            <a:off x="1466470" y="1067098"/>
            <a:ext cx="9492475" cy="3785652"/>
          </a:xfrm>
          <a:prstGeom prst="rect">
            <a:avLst/>
          </a:prstGeom>
          <a:noFill/>
        </p:spPr>
        <p:txBody>
          <a:bodyPr wrap="square" rtlCol="0">
            <a:spAutoFit/>
          </a:bodyPr>
          <a:lstStyle/>
          <a:p>
            <a:r>
              <a:rPr lang="en-US" sz="2400" dirty="0"/>
              <a:t>Actual NASA </a:t>
            </a:r>
            <a:r>
              <a:rPr lang="en-US" sz="2400" b="1" dirty="0"/>
              <a:t>performance simulations of the Terrier-Orion sounding rocket indicate the burnout velocity at the end of Terrier (first stage) burn is </a:t>
            </a:r>
            <a:r>
              <a:rPr lang="en-US" sz="2400" b="1" dirty="0">
                <a:solidFill>
                  <a:srgbClr val="FF0000"/>
                </a:solidFill>
              </a:rPr>
              <a:t>2,190 MPH</a:t>
            </a:r>
            <a:r>
              <a:rPr lang="en-US" sz="2400" dirty="0"/>
              <a:t>.  The 2,032 MPH (estimated) value is pretty close to the 2,190 MPH velocity generated by flight simulations, so it looks like the theory gives a pretty good estimate</a:t>
            </a:r>
          </a:p>
          <a:p>
            <a:endParaRPr lang="en-US" sz="2400" dirty="0"/>
          </a:p>
          <a:p>
            <a:r>
              <a:rPr lang="en-US" sz="2400" dirty="0"/>
              <a:t>The difference is due to many factors, most of which tend to cancel out (i.e. aerodynamic and gravity losses not accounted for in the conservation of momentum approach, and the fact that the momentum approach does not account for the time varying system mass)...  </a:t>
            </a:r>
          </a:p>
        </p:txBody>
      </p:sp>
    </p:spTree>
    <p:extLst>
      <p:ext uri="{BB962C8B-B14F-4D97-AF65-F5344CB8AC3E}">
        <p14:creationId xmlns:p14="http://schemas.microsoft.com/office/powerpoint/2010/main" val="206952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8487227-8958-4E79-B61A-144BD44F8463}" type="slidenum">
              <a:rPr lang="en-US" smtClean="0"/>
              <a:pPr/>
              <a:t>7</a:t>
            </a:fld>
            <a:endParaRPr lang="en-US"/>
          </a:p>
        </p:txBody>
      </p:sp>
      <p:sp>
        <p:nvSpPr>
          <p:cNvPr id="3" name="TextBox 2"/>
          <p:cNvSpPr txBox="1"/>
          <p:nvPr/>
        </p:nvSpPr>
        <p:spPr>
          <a:xfrm>
            <a:off x="1847528" y="2330931"/>
            <a:ext cx="4536504" cy="1107996"/>
          </a:xfrm>
          <a:prstGeom prst="rect">
            <a:avLst/>
          </a:prstGeom>
          <a:noFill/>
        </p:spPr>
        <p:txBody>
          <a:bodyPr wrap="square" rtlCol="0">
            <a:spAutoFit/>
          </a:bodyPr>
          <a:lstStyle/>
          <a:p>
            <a:r>
              <a:rPr lang="en-US" sz="6600" b="1" dirty="0"/>
              <a:t>Questions? </a:t>
            </a:r>
            <a:endParaRPr lang="en-US" sz="6600" i="1" dirty="0">
              <a:solidFill>
                <a:srgbClr val="FF0000"/>
              </a:solidFill>
            </a:endParaRPr>
          </a:p>
        </p:txBody>
      </p:sp>
      <p:pic>
        <p:nvPicPr>
          <p:cNvPr id="4" name="Picture 12" descr="http://upload.wikimedia.org/wikipedia/commons/thumb/7/70/SolidRocketMotor.svg/300px-SolidRocketMotor.svg.png">
            <a:extLst>
              <a:ext uri="{FF2B5EF4-FFF2-40B4-BE49-F238E27FC236}">
                <a16:creationId xmlns:a16="http://schemas.microsoft.com/office/drawing/2014/main" id="{DA682395-1547-43F9-8091-926A1F921B9B}"/>
              </a:ext>
            </a:extLst>
          </p:cNvPr>
          <p:cNvPicPr>
            <a:picLocks noChangeAspect="1" noChangeArrowheads="1"/>
          </p:cNvPicPr>
          <p:nvPr/>
        </p:nvPicPr>
        <p:blipFill>
          <a:blip r:embed="rId2" cstate="email"/>
          <a:srcRect/>
          <a:stretch>
            <a:fillRect/>
          </a:stretch>
        </p:blipFill>
        <p:spPr bwMode="auto">
          <a:xfrm>
            <a:off x="6154931" y="1484784"/>
            <a:ext cx="5427469" cy="3636404"/>
          </a:xfrm>
          <a:prstGeom prst="rect">
            <a:avLst/>
          </a:prstGeom>
          <a:noFill/>
        </p:spPr>
      </p:pic>
    </p:spTree>
    <p:extLst>
      <p:ext uri="{BB962C8B-B14F-4D97-AF65-F5344CB8AC3E}">
        <p14:creationId xmlns:p14="http://schemas.microsoft.com/office/powerpoint/2010/main" val="2880162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512</Words>
  <Application>Microsoft Office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Rocket Physics  Application of Conservation of Momentum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Rocket Physics  Concept of Momentum Transfer</dc:title>
  <dc:creator>Philip Eberspeaker</dc:creator>
  <cp:lastModifiedBy>Philip Eberspeaker</cp:lastModifiedBy>
  <cp:revision>5</cp:revision>
  <dcterms:created xsi:type="dcterms:W3CDTF">2018-05-06T21:00:00Z</dcterms:created>
  <dcterms:modified xsi:type="dcterms:W3CDTF">2018-07-17T03:32:45Z</dcterms:modified>
</cp:coreProperties>
</file>